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395288" y="1412875"/>
            <a:ext cx="8458200" cy="1470025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Внешняя политика России в 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начале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XIX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века</a:t>
            </a:r>
          </a:p>
        </p:txBody>
      </p:sp>
      <p:sp>
        <p:nvSpPr>
          <p:cNvPr id="6147" name="Прямоугольник 4"/>
          <p:cNvSpPr>
            <a:spLocks noChangeArrowheads="1"/>
          </p:cNvSpPr>
          <p:nvPr/>
        </p:nvSpPr>
        <p:spPr bwMode="auto">
          <a:xfrm>
            <a:off x="5943600" y="5943600"/>
            <a:ext cx="28162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Автор – учитель истории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Филимонов Е.В.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571736" y="285728"/>
            <a:ext cx="5857916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Наполеон в </a:t>
            </a:r>
            <a:r>
              <a:rPr lang="ru-RU" sz="36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москве</a:t>
            </a:r>
            <a:endParaRPr lang="ru-RU" sz="3600" dirty="0">
              <a:latin typeface="+mn-lt"/>
              <a:cs typeface="+mn-cs"/>
            </a:endParaRPr>
          </a:p>
        </p:txBody>
      </p:sp>
      <p:pic>
        <p:nvPicPr>
          <p:cNvPr id="7170" name="Picture 2" descr="C:\Users\Пользователь\Pictures\Рисунок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1268413"/>
            <a:ext cx="42703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C:\Users\Пользователь\Pictures\Рисунок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1052513"/>
            <a:ext cx="3960812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C:\Users\Пользователь\Pictures\Рисунок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1052513"/>
            <a:ext cx="6430962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C:\Users\Пользователь\Pictures\Рисунок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3663" y="3357563"/>
            <a:ext cx="195580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Скругленный прямоугольник 19"/>
          <p:cNvSpPr/>
          <p:nvPr/>
        </p:nvSpPr>
        <p:spPr>
          <a:xfrm>
            <a:off x="1331640" y="3717032"/>
            <a:ext cx="4071966" cy="242889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«Нет, не пошла Москва моя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К нему с повинной головою.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Не праздник, не приемный дар,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Она готовила пожар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Нетерпеливому герою.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Отселе в думу погружен,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</a:rPr>
              <a:t>Глядел на грозный пламень он».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795963" y="6092825"/>
            <a:ext cx="2305050" cy="3698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Герасим Курин</a:t>
            </a:r>
            <a:endParaRPr lang="ru-RU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258888" y="5876925"/>
            <a:ext cx="2357437" cy="3698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Денис Давыдов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95963" y="6092825"/>
            <a:ext cx="2286000" cy="3698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Василиса Кожина</a:t>
            </a:r>
          </a:p>
        </p:txBody>
      </p:sp>
      <p:pic>
        <p:nvPicPr>
          <p:cNvPr id="6146" name="Picture 2" descr="C:\Users\Пользователь\Pictures\Рисунок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628775"/>
            <a:ext cx="3094038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C:\Users\Пользователь\Pictures\Рисунок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1844675"/>
            <a:ext cx="3090862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C:\Users\Пользователь\Pictures\Рисунок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1844675"/>
            <a:ext cx="3219450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99592" y="764704"/>
            <a:ext cx="36004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Партизаны</a:t>
            </a:r>
            <a:endParaRPr lang="ru-RU" sz="3600" dirty="0"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Пользователь\Pictures\Рисунок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Pictures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2800" y="706438"/>
            <a:ext cx="6594475" cy="42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Users\Пользователь\Pictures\Рисунок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765175"/>
            <a:ext cx="6584950" cy="433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203575" y="3860800"/>
            <a:ext cx="5429250" cy="27241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«Неприятеля преследуем столь живо, что он бежит так, как никогда никакая армия ретироваться не может. Он бросает на дороге все свои тяжести, больных, раненых, и никакое перо историка не в состоянии изобразить картины ужаса, которые он оставляет на большой дороге. Поистине сказать, что нет десяти шагов, где бы ни лежал умирающий, мертвый или лошадь». 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Times New Roman" pitchFamily="18" charset="0"/>
              </a:rPr>
              <a:t>                                Атаман Платов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071813" y="2286000"/>
            <a:ext cx="5857875" cy="39703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«Конечно, коренной из всех его (Наполеона) ошибок была ошибка, происшедшая от полного незнания и непонимания русского народа.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Не только он, но и буквально никто в Европе не предвидел, до каких высот героизма способен подняться русский народ, когда дело идет о защите родины…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Никто не предвидел, что русские крестьяне обратят весь центр своей страны в сплошную выжженную пустыню, но ни за что не покорятся завоевателю...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Все это Наполеон узнал слишком поздно».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                                                                            Е.В. Тарле</a:t>
            </a: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827088" y="3141663"/>
            <a:ext cx="857250" cy="785812"/>
          </a:xfrm>
          <a:prstGeom prst="ellipse">
            <a:avLst/>
          </a:prstGeom>
          <a:solidFill>
            <a:srgbClr val="EE320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0" b="1">
                <a:latin typeface="Georgia" pitchFamily="18" charset="0"/>
              </a:rPr>
              <a:t>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620688"/>
            <a:ext cx="6592816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Причины поражения наполеона</a:t>
            </a: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8" name="WordArt 4"/>
          <p:cNvSpPr>
            <a:spLocks noChangeArrowheads="1" noChangeShapeType="1" noTextEdit="1"/>
          </p:cNvSpPr>
          <p:nvPr/>
        </p:nvSpPr>
        <p:spPr bwMode="auto">
          <a:xfrm>
            <a:off x="428625" y="1357313"/>
            <a:ext cx="2700338" cy="114935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65130"/>
              </a:avLst>
            </a:prstTxWarp>
            <a:scene3d>
              <a:camera prst="legacyPerspectiveFront">
                <a:rot lat="19799991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Генерал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Мороз?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751388" y="1700213"/>
            <a:ext cx="4392612" cy="4306887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anchor="ctr">
            <a:normAutofit fontScale="77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3000" dirty="0" smtClean="0"/>
              <a:t> Патриотизм россиян (партизанское движение, народное ополчение, сожжение Москвы).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3000" dirty="0" smtClean="0"/>
              <a:t>Героизм русских воинов.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3000" dirty="0" smtClean="0"/>
              <a:t>Талант русских полководцев (тактика Барклая-де-Толли,  </a:t>
            </a:r>
            <a:r>
              <a:rPr lang="ru-RU" sz="3000" dirty="0" err="1" smtClean="0"/>
              <a:t>Кутузова,Тарутинский</a:t>
            </a:r>
            <a:r>
              <a:rPr lang="ru-RU" sz="3000" dirty="0" smtClean="0"/>
              <a:t> маневр)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3000" dirty="0" smtClean="0"/>
              <a:t>Стратегические просчеты  Наполеона (неверная оценка возможной силы сопротивления русских, надежда на уступки со стороны Александра </a:t>
            </a:r>
            <a:r>
              <a:rPr lang="en-US" sz="3000" dirty="0" smtClean="0"/>
              <a:t>I</a:t>
            </a:r>
            <a:endParaRPr lang="ru-RU" sz="3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620688"/>
            <a:ext cx="724430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Причины победы </a:t>
            </a:r>
            <a:r>
              <a:rPr lang="ru-RU" sz="3200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россии</a:t>
            </a: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95288" y="5732463"/>
            <a:ext cx="3600450" cy="5857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  <a:cs typeface="+mn-cs"/>
              </a:rPr>
              <a:t>Триумфальная арка в Москве в честь победы в войне 1812 года.</a:t>
            </a:r>
          </a:p>
        </p:txBody>
      </p:sp>
      <p:pic>
        <p:nvPicPr>
          <p:cNvPr id="20487" name="Picture 2" descr="C:\Users\Пользователь\Pictures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412875"/>
            <a:ext cx="3716338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39552" y="1628800"/>
            <a:ext cx="2808312" cy="10801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</a:rPr>
              <a:t>Расцвет культуры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620688"/>
            <a:ext cx="724430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Последствия войны</a:t>
            </a: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148064" y="1700808"/>
            <a:ext cx="3024336" cy="1512168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Огромные материальные потери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5616" y="2492896"/>
            <a:ext cx="2808312" cy="10801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</a:rPr>
              <a:t>Формирование оппозиции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19672" y="3429000"/>
            <a:ext cx="2880320" cy="10081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</a:rPr>
              <a:t>Изменения в общественном сознании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55776" y="4365104"/>
            <a:ext cx="2736304" cy="10801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</a:rPr>
              <a:t>Подъем патриотизма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652120" y="2852936"/>
            <a:ext cx="2664296" cy="1296144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Расстройство финансов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56176" y="3861048"/>
            <a:ext cx="2736304" cy="1296144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Гибель сотен тысяч людей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Пользователь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773238"/>
            <a:ext cx="5053012" cy="379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5868144" y="3068960"/>
            <a:ext cx="2736304" cy="24314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C00000"/>
                </a:solidFill>
                <a:latin typeface="+mn-lt"/>
                <a:cs typeface="+mn-cs"/>
              </a:rPr>
              <a:t>30 марта 1814 года </a:t>
            </a:r>
            <a:r>
              <a:rPr lang="ru-RU" sz="1600" b="1" dirty="0">
                <a:latin typeface="+mn-lt"/>
                <a:cs typeface="+mn-cs"/>
              </a:rPr>
              <a:t>союзные войска вступили в Париж. Наполеон отрекся от престола и был отправлен в ссылку на о. Эльба.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Но в </a:t>
            </a:r>
            <a:r>
              <a:rPr lang="ru-RU" sz="1600" b="1" dirty="0">
                <a:solidFill>
                  <a:srgbClr val="C00000"/>
                </a:solidFill>
                <a:latin typeface="+mn-lt"/>
                <a:cs typeface="+mn-cs"/>
              </a:rPr>
              <a:t>марте 1815 г. </a:t>
            </a:r>
            <a:r>
              <a:rPr lang="ru-RU" sz="1600" b="1" dirty="0">
                <a:latin typeface="+mn-lt"/>
                <a:cs typeface="+mn-cs"/>
              </a:rPr>
              <a:t>он вступил во главе преданных ему сил во Францию.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5733256"/>
            <a:ext cx="6804248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+mn-lt"/>
                <a:cs typeface="+mn-cs"/>
              </a:rPr>
              <a:t>6 июня 1815г. </a:t>
            </a:r>
            <a:r>
              <a:rPr lang="ru-RU" b="1" dirty="0">
                <a:latin typeface="+mn-lt"/>
                <a:cs typeface="+mn-cs"/>
              </a:rPr>
              <a:t>– битва при Ватерлоо.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Войска Наполеона разгромлены,  он сослан на остров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св. Елены.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620688"/>
            <a:ext cx="681055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Заграничный поход</a:t>
            </a: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5508625" y="1341438"/>
            <a:ext cx="3071813" cy="1285875"/>
          </a:xfrm>
          <a:prstGeom prst="ribbon2">
            <a:avLst>
              <a:gd name="adj1" fmla="val 12500"/>
              <a:gd name="adj2" fmla="val 72259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Лейпциг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+mn-lt"/>
                <a:cs typeface="+mn-cs"/>
              </a:rPr>
              <a:t>4-7 октября 1813 г.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«Битва народов»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95288" y="620713"/>
            <a:ext cx="1655762" cy="9366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Россия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Пруссия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Австрия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Швеция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348038" y="1989138"/>
            <a:ext cx="1384300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Париж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allAtOnce" animBg="1"/>
      <p:bldP spid="5" grpId="0"/>
      <p:bldP spid="6" grpId="0" animBg="1"/>
      <p:bldP spid="7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"/>
          <p:cNvSpPr>
            <a:spLocks noChangeArrowheads="1"/>
          </p:cNvSpPr>
          <p:nvPr/>
        </p:nvSpPr>
        <p:spPr bwMode="auto">
          <a:xfrm>
            <a:off x="899592" y="908720"/>
            <a:ext cx="5904656" cy="1008112"/>
          </a:xfrm>
          <a:prstGeom prst="ribbon2">
            <a:avLst>
              <a:gd name="adj1" fmla="val 12500"/>
              <a:gd name="adj2" fmla="val 72259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Венский конгресс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132856"/>
            <a:ext cx="554461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Восстановление дореволюционных порядков в Европе и династии Бурбонов во Франции.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Возвращение Франции к прежним границам.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140968"/>
            <a:ext cx="4572000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Территориальное переустройство Европы и колониальных владений.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5229200"/>
            <a:ext cx="5436096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>
                <a:latin typeface="+mn-lt"/>
                <a:cs typeface="+mn-cs"/>
              </a:rPr>
              <a:t>Сохранение международного порядка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>
                <a:latin typeface="+mn-lt"/>
                <a:cs typeface="+mn-cs"/>
              </a:rPr>
              <a:t>Предотвращение социальных потрясений в Европе.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827584" y="4005064"/>
            <a:ext cx="5808138" cy="936104"/>
          </a:xfrm>
          <a:prstGeom prst="ribbon2">
            <a:avLst>
              <a:gd name="adj1" fmla="val 12500"/>
              <a:gd name="adj2" fmla="val 72259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Священный союз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32240" y="4293096"/>
            <a:ext cx="2232248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+mn-lt"/>
                <a:cs typeface="+mn-cs"/>
              </a:rPr>
              <a:t>Союз монархов России, Пруссии, Австрии</a:t>
            </a: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7019925" y="3213100"/>
            <a:ext cx="1512888" cy="647700"/>
          </a:xfrm>
          <a:prstGeom prst="wedgeRectCallout">
            <a:avLst>
              <a:gd name="adj1" fmla="val -89941"/>
              <a:gd name="adj2" fmla="val 101134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14 сентября 1815 г. </a:t>
            </a: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6948488" y="1700213"/>
            <a:ext cx="1944687" cy="865187"/>
          </a:xfrm>
          <a:prstGeom prst="wedgeRectCallout">
            <a:avLst>
              <a:gd name="adj1" fmla="val -81542"/>
              <a:gd name="adj2" fmla="val -95392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Сентябрь 1814 г. – июнь 1815 г.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611560" y="2924944"/>
            <a:ext cx="8065714" cy="25853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>
                <a:latin typeface="+mn-lt"/>
                <a:cs typeface="+mn-cs"/>
              </a:rPr>
              <a:t>Франция лишена всех завоеваний, сохранила свою территорию в границах на январь 1792года.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>
                <a:latin typeface="+mn-lt"/>
                <a:cs typeface="+mn-cs"/>
              </a:rPr>
              <a:t>Австрия вернула все территории, утраченные в ходе наполеоновских войн.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>
                <a:latin typeface="+mn-lt"/>
                <a:cs typeface="+mn-cs"/>
              </a:rPr>
              <a:t>Пруссия получила Рейнскую область, Вестфалию, западные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	польские земли.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>
                <a:latin typeface="+mn-lt"/>
                <a:cs typeface="+mn-cs"/>
              </a:rPr>
              <a:t>Англия получила бывшие голландские и французские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	колонии.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>
                <a:latin typeface="+mn-lt"/>
                <a:cs typeface="+mn-cs"/>
              </a:rPr>
              <a:t>России приобрела часть герцогства Варшавского (царство Польское).</a:t>
            </a:r>
          </a:p>
        </p:txBody>
      </p:sp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1403648" y="1124744"/>
            <a:ext cx="5904656" cy="1008112"/>
          </a:xfrm>
          <a:prstGeom prst="ribbon2">
            <a:avLst>
              <a:gd name="adj1" fmla="val 12500"/>
              <a:gd name="adj2" fmla="val 72259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Венский конгресс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857357" y="476672"/>
            <a:ext cx="5500726" cy="954107"/>
          </a:xfrm>
          <a:prstGeom prst="rect">
            <a:avLst/>
          </a:prstGeom>
          <a:noFill/>
          <a:effectLst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Основные направления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внешней политики</a:t>
            </a:r>
          </a:p>
        </p:txBody>
      </p:sp>
      <p:sp>
        <p:nvSpPr>
          <p:cNvPr id="8" name="Прямоугольник 7"/>
          <p:cNvSpPr/>
          <p:nvPr/>
        </p:nvSpPr>
        <p:spPr>
          <a:xfrm rot="19054789">
            <a:off x="-69088" y="1617016"/>
            <a:ext cx="1876076" cy="52322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Западное</a:t>
            </a:r>
          </a:p>
        </p:txBody>
      </p:sp>
      <p:sp>
        <p:nvSpPr>
          <p:cNvPr id="9" name="Прямоугольник 8"/>
          <p:cNvSpPr/>
          <p:nvPr/>
        </p:nvSpPr>
        <p:spPr>
          <a:xfrm rot="2618703">
            <a:off x="7157611" y="1051794"/>
            <a:ext cx="1876076" cy="52322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Восточное</a:t>
            </a: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2843213" y="1989138"/>
            <a:ext cx="928687" cy="642937"/>
          </a:xfrm>
          <a:prstGeom prst="wedgeRectCallout">
            <a:avLst>
              <a:gd name="adj1" fmla="val -87722"/>
              <a:gd name="adj2" fmla="val 104483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cs typeface="Times New Roman" pitchFamily="18" charset="0"/>
              </a:rPr>
              <a:t>1805-1807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8027988" y="2349500"/>
            <a:ext cx="857250" cy="642938"/>
          </a:xfrm>
          <a:prstGeom prst="wedgeRectCallout">
            <a:avLst>
              <a:gd name="adj1" fmla="val -131869"/>
              <a:gd name="adj2" fmla="val -23836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cs typeface="Times New Roman" pitchFamily="18" charset="0"/>
              </a:rPr>
              <a:t>1804-1813</a:t>
            </a:r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7885113" y="4437063"/>
            <a:ext cx="857250" cy="571500"/>
          </a:xfrm>
          <a:prstGeom prst="wedgeRectCallout">
            <a:avLst>
              <a:gd name="adj1" fmla="val -138294"/>
              <a:gd name="adj2" fmla="val 55219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cs typeface="Times New Roman" pitchFamily="18" charset="0"/>
              </a:rPr>
              <a:t>1806-1812</a:t>
            </a: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563938" y="4292600"/>
            <a:ext cx="857250" cy="571500"/>
          </a:xfrm>
          <a:prstGeom prst="wedgeRectCallout">
            <a:avLst>
              <a:gd name="adj1" fmla="val -122873"/>
              <a:gd name="adj2" fmla="val 28231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cs typeface="Times New Roman" pitchFamily="18" charset="0"/>
              </a:rPr>
              <a:t>1808-1809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5288" y="2852738"/>
            <a:ext cx="3455987" cy="28352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latin typeface="+mn-lt"/>
              </a:rPr>
              <a:t>Участие России в антифранцузских коалициях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+mn-lt"/>
              </a:rPr>
              <a:t>Тильзитский</a:t>
            </a:r>
            <a:r>
              <a:rPr lang="ru-RU" b="1" dirty="0">
                <a:solidFill>
                  <a:srgbClr val="FF0000"/>
                </a:solidFill>
                <a:latin typeface="+mn-lt"/>
              </a:rPr>
              <a:t> мир </a:t>
            </a:r>
            <a:r>
              <a:rPr lang="ru-RU" b="1" dirty="0">
                <a:latin typeface="+mn-lt"/>
              </a:rPr>
              <a:t> </a:t>
            </a: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Присоединение к континентальной блокаде Англии</a:t>
            </a: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+mn-lt"/>
            </a:endParaRP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latin typeface="+mn-lt"/>
              </a:rPr>
              <a:t>Русско-шведская война</a:t>
            </a:r>
            <a:endParaRPr lang="ru-RU" b="1" dirty="0">
              <a:latin typeface="+mn-lt"/>
            </a:endParaRP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+mn-lt"/>
              </a:rPr>
              <a:t>Фридрихсгамский</a:t>
            </a:r>
            <a:r>
              <a:rPr lang="ru-RU" b="1" dirty="0">
                <a:solidFill>
                  <a:srgbClr val="FF0000"/>
                </a:solidFill>
                <a:latin typeface="+mn-lt"/>
              </a:rPr>
              <a:t> мир</a:t>
            </a: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Присоединение Финляндии к России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2133600"/>
            <a:ext cx="3492500" cy="45783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latin typeface="+mn-lt"/>
              </a:rPr>
              <a:t>Русско-иранская война </a:t>
            </a:r>
            <a:r>
              <a:rPr lang="ru-RU" b="1" dirty="0">
                <a:latin typeface="+mn-lt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+mn-lt"/>
              </a:rPr>
              <a:t>Гюлистанский</a:t>
            </a:r>
            <a:r>
              <a:rPr lang="ru-RU" b="1" dirty="0">
                <a:solidFill>
                  <a:srgbClr val="C00000"/>
                </a:solidFill>
                <a:latin typeface="+mn-lt"/>
              </a:rPr>
              <a:t> мир </a:t>
            </a:r>
            <a:endParaRPr lang="ru-RU" b="1" dirty="0">
              <a:latin typeface="+mn-lt"/>
            </a:endParaRP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b="1" dirty="0">
                <a:latin typeface="+mn-lt"/>
              </a:rPr>
              <a:t>Россия присоединила  Северный Азербайджан, Дагестан и Абхазию; </a:t>
            </a: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b="1" dirty="0">
                <a:latin typeface="+mn-lt"/>
              </a:rPr>
              <a:t>Россия получила исключительное право иметь свой флот на Каспии).</a:t>
            </a:r>
            <a:r>
              <a:rPr lang="ru-RU" dirty="0">
                <a:latin typeface="+mn-lt"/>
              </a:rPr>
              <a:t> 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u="sng" dirty="0">
              <a:latin typeface="+mn-lt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dirty="0">
                <a:latin typeface="+mn-lt"/>
              </a:rPr>
              <a:t>Русско-турецкая война</a:t>
            </a:r>
            <a:r>
              <a:rPr lang="ru-RU" dirty="0">
                <a:latin typeface="+mn-lt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+mn-lt"/>
              </a:rPr>
              <a:t>Бухарестский мир </a:t>
            </a: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b="1" dirty="0">
                <a:latin typeface="+mn-lt"/>
              </a:rPr>
              <a:t>к России отходили Бессарабия, ряд областей Закавказья; </a:t>
            </a: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2) подтверждены привилегии христианских народов Османской империи.</a:t>
            </a:r>
            <a:r>
              <a:rPr lang="ru-RU" dirty="0">
                <a:latin typeface="+mn-lt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857357" y="548680"/>
            <a:ext cx="5500726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Основные направления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внешней политики</a:t>
            </a:r>
          </a:p>
        </p:txBody>
      </p:sp>
      <p:sp>
        <p:nvSpPr>
          <p:cNvPr id="8" name="Прямоугольник 7"/>
          <p:cNvSpPr/>
          <p:nvPr/>
        </p:nvSpPr>
        <p:spPr>
          <a:xfrm rot="19054789">
            <a:off x="-249618" y="1256977"/>
            <a:ext cx="1876076" cy="52322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Западное</a:t>
            </a: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4859338" y="1700213"/>
            <a:ext cx="857250" cy="428625"/>
          </a:xfrm>
          <a:prstGeom prst="wedgeRectCallout">
            <a:avLst>
              <a:gd name="adj1" fmla="val -62019"/>
              <a:gd name="adj2" fmla="val 101913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cs typeface="Times New Roman" pitchFamily="18" charset="0"/>
              </a:rPr>
              <a:t>1805</a:t>
            </a: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0" y="3716338"/>
            <a:ext cx="928688" cy="500062"/>
          </a:xfrm>
          <a:prstGeom prst="wedgeRectCallout">
            <a:avLst>
              <a:gd name="adj1" fmla="val 106827"/>
              <a:gd name="adj2" fmla="val 34230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cs typeface="Times New Roman" pitchFamily="18" charset="0"/>
              </a:rPr>
              <a:t>1806-1807</a:t>
            </a:r>
          </a:p>
        </p:txBody>
      </p:sp>
      <p:sp>
        <p:nvSpPr>
          <p:cNvPr id="16" name="Вертикальный свиток 15"/>
          <p:cNvSpPr/>
          <p:nvPr/>
        </p:nvSpPr>
        <p:spPr>
          <a:xfrm>
            <a:off x="5072066" y="1857364"/>
            <a:ext cx="4071934" cy="4214842"/>
          </a:xfrm>
          <a:prstGeom prst="verticalScroll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rgbClr val="FF0000"/>
                </a:solidFill>
              </a:rPr>
              <a:t>Тильзитский</a:t>
            </a:r>
            <a:r>
              <a:rPr lang="ru-RU" b="1" dirty="0">
                <a:solidFill>
                  <a:srgbClr val="FF0000"/>
                </a:solidFill>
              </a:rPr>
              <a:t> мир </a:t>
            </a: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FF0000"/>
              </a:solidFill>
            </a:endParaRP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Россия вынуждена присоединиться к континентальной блокаде Англии</a:t>
            </a: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Признание завоеваний Наполеона в Европе</a:t>
            </a: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За счет Пруссии создано герцогство Варшавское</a:t>
            </a: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Согласие Наполеона на присоединение к России Финляндии,</a:t>
            </a:r>
          </a:p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Молдавии и Валахии</a:t>
            </a: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</a:endParaRPr>
          </a:p>
          <a:p>
            <a:pPr marL="342900" indent="-3429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7786688" y="857250"/>
            <a:ext cx="857250" cy="571500"/>
          </a:xfrm>
          <a:prstGeom prst="wedgeRectCallout">
            <a:avLst>
              <a:gd name="adj1" fmla="val -116447"/>
              <a:gd name="adj2" fmla="val 190158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cs typeface="Times New Roman" pitchFamily="18" charset="0"/>
              </a:rPr>
              <a:t>1807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55650" y="1844675"/>
            <a:ext cx="457200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+mn-lt"/>
              </a:rPr>
              <a:t>III</a:t>
            </a:r>
            <a:r>
              <a:rPr lang="ru-RU" sz="2000" b="1" dirty="0">
                <a:latin typeface="+mn-lt"/>
              </a:rPr>
              <a:t> антифранцузская коалиция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FF0000"/>
                </a:solidFill>
                <a:latin typeface="+mn-lt"/>
              </a:rPr>
              <a:t>Россия, Англия, Австрия, Неаполитанское королевство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+mn-lt"/>
              </a:rPr>
              <a:t>Разгром австрийцев при </a:t>
            </a:r>
            <a:r>
              <a:rPr lang="ru-RU" sz="2000" b="1" i="1" dirty="0">
                <a:latin typeface="+mn-lt"/>
              </a:rPr>
              <a:t>Ульме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+mn-lt"/>
              </a:rPr>
              <a:t>Поражение австро-русских войск под </a:t>
            </a:r>
            <a:r>
              <a:rPr lang="ru-RU" sz="2000" b="1" i="1" dirty="0">
                <a:latin typeface="+mn-lt"/>
              </a:rPr>
              <a:t>Аустерлицем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+mn-lt"/>
              </a:rPr>
              <a:t>IV</a:t>
            </a:r>
            <a:r>
              <a:rPr lang="ru-RU" sz="2000" b="1" dirty="0">
                <a:latin typeface="+mn-lt"/>
              </a:rPr>
              <a:t> антифранцузская коалиция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FF0000"/>
                </a:solidFill>
                <a:latin typeface="+mn-lt"/>
              </a:rPr>
              <a:t>Россия, Англия, Пруссия, Швеция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+mn-lt"/>
              </a:rPr>
              <a:t> Поражение прусских войск под</a:t>
            </a:r>
            <a:r>
              <a:rPr lang="ru-RU" sz="2000" b="1" i="1" dirty="0">
                <a:latin typeface="+mn-lt"/>
              </a:rPr>
              <a:t> Йеной и </a:t>
            </a:r>
            <a:r>
              <a:rPr lang="ru-RU" sz="2000" b="1" i="1" dirty="0" err="1">
                <a:latin typeface="+mn-lt"/>
              </a:rPr>
              <a:t>Ауэрштедтом</a:t>
            </a:r>
            <a:endParaRPr lang="ru-RU" sz="2000" b="1" i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+mn-lt"/>
              </a:rPr>
              <a:t>Начало континентальной блокады Англии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+mn-lt"/>
              </a:rPr>
              <a:t>Поражение русско-прусских войск под </a:t>
            </a:r>
            <a:r>
              <a:rPr lang="ru-RU" sz="2000" b="1" i="1" dirty="0">
                <a:latin typeface="+mn-lt"/>
              </a:rPr>
              <a:t>Фридляндом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284663" y="1844675"/>
            <a:ext cx="4287837" cy="4227513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sz="2400" dirty="0" smtClean="0"/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400" dirty="0" smtClean="0"/>
              <a:t>Стремление Наполеона Бонапарта к европейскому и мировому господству.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400" dirty="0" smtClean="0"/>
              <a:t>Нарушение Россией континентальной блокады Англии.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400" dirty="0" smtClean="0"/>
              <a:t>Поддержка Наполеоном движения поляков за независимость.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400" dirty="0" smtClean="0"/>
              <a:t>Захват Наполеоном герцогства </a:t>
            </a:r>
            <a:r>
              <a:rPr lang="ru-RU" sz="2400" dirty="0" err="1" smtClean="0"/>
              <a:t>Ольденбургского</a:t>
            </a:r>
            <a:r>
              <a:rPr lang="ru-RU" sz="2400" dirty="0" smtClean="0"/>
              <a:t>, наследный принц которого был женат на сестре Александра </a:t>
            </a:r>
            <a:r>
              <a:rPr lang="en-US" sz="2400" dirty="0" smtClean="0"/>
              <a:t>I</a:t>
            </a:r>
            <a:r>
              <a:rPr lang="ru-RU" sz="2400" dirty="0" smtClean="0"/>
              <a:t>.</a:t>
            </a:r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400" dirty="0" smtClean="0"/>
              <a:t>Отказ императорской семьи заключить брачный союз между Наполеоном и сестрой Александра </a:t>
            </a:r>
            <a:r>
              <a:rPr lang="en-US" sz="2400" dirty="0" smtClean="0"/>
              <a:t>I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548679"/>
            <a:ext cx="7429552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Причины Отечественной войны 1812 года</a:t>
            </a:r>
          </a:p>
        </p:txBody>
      </p:sp>
      <p:pic>
        <p:nvPicPr>
          <p:cNvPr id="9220" name="Picture 2" descr="C:\Users\Пользователь\Pictures\Рисунок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773238"/>
            <a:ext cx="3633788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AutoShape 6"/>
          <p:cNvSpPr>
            <a:spLocks noChangeArrowheads="1"/>
          </p:cNvSpPr>
          <p:nvPr/>
        </p:nvSpPr>
        <p:spPr bwMode="auto">
          <a:xfrm flipH="1">
            <a:off x="3924300" y="1628775"/>
            <a:ext cx="4032250" cy="720725"/>
          </a:xfrm>
          <a:prstGeom prst="homePlate">
            <a:avLst>
              <a:gd name="adj" fmla="val 139868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1 армия (Барклай-де-Толли)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128 тысяч</a:t>
            </a:r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 flipH="1">
            <a:off x="3924300" y="2420938"/>
            <a:ext cx="4032250" cy="576262"/>
          </a:xfrm>
          <a:prstGeom prst="homePlate">
            <a:avLst>
              <a:gd name="adj" fmla="val 174931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2 армия (Багратион)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50 тысяч</a:t>
            </a:r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auto">
          <a:xfrm flipH="1">
            <a:off x="3924300" y="3068638"/>
            <a:ext cx="4032250" cy="576262"/>
          </a:xfrm>
          <a:prstGeom prst="homePlate">
            <a:avLst>
              <a:gd name="adj" fmla="val 174931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3 армия (Тормасов)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latin typeface="+mn-lt"/>
                <a:cs typeface="+mn-cs"/>
              </a:rPr>
              <a:t>45 тысяч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4211638" y="3789363"/>
            <a:ext cx="3744912" cy="360362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+ 100 тысяч на флангах и в тылу</a:t>
            </a:r>
          </a:p>
        </p:txBody>
      </p:sp>
      <p:sp>
        <p:nvSpPr>
          <p:cNvPr id="16398" name="AutoShape 14"/>
          <p:cNvSpPr>
            <a:spLocks/>
          </p:cNvSpPr>
          <p:nvPr/>
        </p:nvSpPr>
        <p:spPr bwMode="auto">
          <a:xfrm>
            <a:off x="4140200" y="4365625"/>
            <a:ext cx="4464050" cy="1727200"/>
          </a:xfrm>
          <a:prstGeom prst="borderCallout3">
            <a:avLst>
              <a:gd name="adj1" fmla="val 6616"/>
              <a:gd name="adj2" fmla="val 101708"/>
              <a:gd name="adj3" fmla="val 6616"/>
              <a:gd name="adj4" fmla="val 106222"/>
              <a:gd name="adj5" fmla="val -45495"/>
              <a:gd name="adj6" fmla="val 106222"/>
              <a:gd name="adj7" fmla="val -76102"/>
              <a:gd name="adj8" fmla="val 95056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 type="triangle" w="med" len="med"/>
            <a:tailEnd type="oval" w="med" len="med"/>
          </a:ln>
          <a:effectLst>
            <a:innerShdw blurRad="114300">
              <a:prstClr val="black"/>
            </a:inn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atin typeface="+mn-lt"/>
                <a:cs typeface="+mn-cs"/>
              </a:rPr>
              <a:t>Фуль</a:t>
            </a:r>
            <a:r>
              <a:rPr lang="ru-RU" b="1" dirty="0">
                <a:latin typeface="+mn-lt"/>
                <a:cs typeface="+mn-cs"/>
              </a:rPr>
              <a:t>:</a:t>
            </a:r>
            <a:r>
              <a:rPr lang="ru-RU" dirty="0">
                <a:latin typeface="+mn-lt"/>
                <a:cs typeface="+mn-cs"/>
              </a:rPr>
              <a:t> отойти к </a:t>
            </a:r>
            <a:r>
              <a:rPr lang="ru-RU" dirty="0" err="1">
                <a:latin typeface="+mn-lt"/>
                <a:cs typeface="+mn-cs"/>
              </a:rPr>
              <a:t>Дрисскому</a:t>
            </a:r>
            <a:r>
              <a:rPr lang="ru-RU" dirty="0">
                <a:latin typeface="+mn-lt"/>
                <a:cs typeface="+mn-cs"/>
              </a:rPr>
              <a:t> укрепленному лагерю и дать генеральное сражение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Барклай-де-Толли:</a:t>
            </a:r>
            <a:r>
              <a:rPr lang="ru-RU" dirty="0">
                <a:latin typeface="+mn-lt"/>
                <a:cs typeface="+mn-cs"/>
              </a:rPr>
              <a:t> уклоняясь от генерального сражения, измотать французские войска</a:t>
            </a:r>
          </a:p>
        </p:txBody>
      </p:sp>
      <p:sp>
        <p:nvSpPr>
          <p:cNvPr id="10249" name="WordArt 15"/>
          <p:cNvSpPr>
            <a:spLocks noChangeArrowheads="1" noChangeShapeType="1" noTextEdit="1"/>
          </p:cNvSpPr>
          <p:nvPr/>
        </p:nvSpPr>
        <p:spPr bwMode="auto">
          <a:xfrm>
            <a:off x="8101013" y="2349500"/>
            <a:ext cx="50323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476672"/>
            <a:ext cx="7602068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Соотношение сил и планы сторон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5536" y="1340768"/>
            <a:ext cx="2664296" cy="3528392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«Великая армия»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Наполеона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600 тысяч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bg1"/>
                </a:solidFill>
              </a:rPr>
              <a:t>Французы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bg1"/>
                </a:solidFill>
              </a:rPr>
              <a:t>Голландцы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bg1"/>
                </a:solidFill>
              </a:rPr>
              <a:t> Пруссаки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bg1"/>
                </a:solidFill>
              </a:rPr>
              <a:t> Баварцы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bg1"/>
                </a:solidFill>
              </a:rPr>
              <a:t> Итальянцы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bg1"/>
                </a:solidFill>
              </a:rPr>
              <a:t> Австрийцы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bg1"/>
                </a:solidFill>
              </a:rPr>
              <a:t> Саксонцы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bg1"/>
                </a:solidFill>
              </a:rPr>
              <a:t> Швейцарцы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bg1"/>
                </a:solidFill>
              </a:rPr>
              <a:t> Португальцы</a:t>
            </a:r>
          </a:p>
        </p:txBody>
      </p:sp>
      <p:sp>
        <p:nvSpPr>
          <p:cNvPr id="13323" name="AutoShape 12"/>
          <p:cNvSpPr>
            <a:spLocks noChangeArrowheads="1"/>
          </p:cNvSpPr>
          <p:nvPr/>
        </p:nvSpPr>
        <p:spPr bwMode="auto">
          <a:xfrm>
            <a:off x="1259632" y="4941168"/>
            <a:ext cx="2520281" cy="1728192"/>
          </a:xfrm>
          <a:prstGeom prst="wedgeRectCallout">
            <a:avLst>
              <a:gd name="adj1" fmla="val 4318"/>
              <a:gd name="adj2" fmla="val -84666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Быстрый разгром русских армий поодиночке в приграничных сражениях.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ользователь\Pictures\Рисунок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0438" y="758825"/>
            <a:ext cx="7466012" cy="584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-конечная звезда 4"/>
          <p:cNvSpPr/>
          <p:nvPr/>
        </p:nvSpPr>
        <p:spPr>
          <a:xfrm>
            <a:off x="3000375" y="4786313"/>
            <a:ext cx="428625" cy="285750"/>
          </a:xfrm>
          <a:prstGeom prst="star4">
            <a:avLst>
              <a:gd name="adj" fmla="val 2570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351" tIns="41175" rIns="82351" bIns="4117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>
            <a:off x="2771775" y="4076700"/>
            <a:ext cx="576263" cy="288925"/>
          </a:xfrm>
          <a:prstGeom prst="star4">
            <a:avLst>
              <a:gd name="adj" fmla="val 2570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351" tIns="41175" rIns="82351" bIns="4117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2987675" y="3141663"/>
            <a:ext cx="431800" cy="358775"/>
          </a:xfrm>
          <a:prstGeom prst="star4">
            <a:avLst>
              <a:gd name="adj" fmla="val 2570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351" tIns="41175" rIns="82351" bIns="4117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348038" y="2852738"/>
            <a:ext cx="2232025" cy="636587"/>
          </a:xfrm>
          <a:prstGeom prst="rect">
            <a:avLst/>
          </a:prstGeom>
        </p:spPr>
        <p:txBody>
          <a:bodyPr lIns="82351" tIns="41175" rIns="82351" bIns="41175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1 армия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Барклая-де-Толли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43213" y="5013325"/>
            <a:ext cx="1584325" cy="636588"/>
          </a:xfrm>
          <a:prstGeom prst="rect">
            <a:avLst/>
          </a:prstGeom>
        </p:spPr>
        <p:txBody>
          <a:bodyPr lIns="82351" tIns="41175" rIns="82351" bIns="41175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3 армия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Тормасова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6600" y="3933825"/>
            <a:ext cx="1655763" cy="636588"/>
          </a:xfrm>
          <a:prstGeom prst="rect">
            <a:avLst/>
          </a:prstGeom>
        </p:spPr>
        <p:txBody>
          <a:bodyPr lIns="82351" tIns="41175" rIns="82351" bIns="41175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2 армия Багратиона</a:t>
            </a:r>
          </a:p>
        </p:txBody>
      </p:sp>
      <p:sp>
        <p:nvSpPr>
          <p:cNvPr id="11" name="4-конечная звезда 10"/>
          <p:cNvSpPr/>
          <p:nvPr/>
        </p:nvSpPr>
        <p:spPr>
          <a:xfrm>
            <a:off x="5724525" y="2781300"/>
            <a:ext cx="360363" cy="287338"/>
          </a:xfrm>
          <a:prstGeom prst="star4">
            <a:avLst>
              <a:gd name="adj" fmla="val 2570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351" tIns="41175" rIns="82351" bIns="4117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6443663" y="4221163"/>
            <a:ext cx="2376487" cy="792162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Кутузов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Михаил Илларионович</a:t>
            </a:r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971550" y="4868863"/>
            <a:ext cx="2376488" cy="792162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Барклай де Толли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Михаил Богданович</a:t>
            </a:r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3708400" y="4581525"/>
            <a:ext cx="2376488" cy="792163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Багратион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Петр Иванович</a:t>
            </a:r>
          </a:p>
        </p:txBody>
      </p:sp>
      <p:sp>
        <p:nvSpPr>
          <p:cNvPr id="15372" name="AutoShape 12"/>
          <p:cNvSpPr>
            <a:spLocks noChangeArrowheads="1"/>
          </p:cNvSpPr>
          <p:nvPr/>
        </p:nvSpPr>
        <p:spPr bwMode="auto">
          <a:xfrm>
            <a:off x="5724525" y="5157788"/>
            <a:ext cx="3203575" cy="148431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+mn-lt"/>
                <a:cs typeface="+mn-cs"/>
              </a:rPr>
              <a:t>«Я нашел армию 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+mn-lt"/>
                <a:cs typeface="+mn-cs"/>
              </a:rPr>
              <a:t> полном духе, и хороших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+mn-lt"/>
                <a:cs typeface="+mn-cs"/>
              </a:rPr>
              <a:t>генералов много»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43609" y="836712"/>
            <a:ext cx="3816424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Полководцы</a:t>
            </a: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99592" y="5805264"/>
            <a:ext cx="4464496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600" b="1" dirty="0">
                <a:latin typeface="Bookman Old Style" pitchFamily="18" charset="0"/>
                <a:cs typeface="+mn-cs"/>
              </a:rPr>
              <a:t>8 августа 1812 г. – указ императора о назначении главнокомандующим русской армией М.И. Кутузова.</a:t>
            </a:r>
          </a:p>
        </p:txBody>
      </p:sp>
      <p:pic>
        <p:nvPicPr>
          <p:cNvPr id="12298" name="Picture 2" descr="C:\Users\Пользователь\Pictures\Рисунок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844675"/>
            <a:ext cx="24003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3" descr="C:\Users\Пользователь\Pictures\Рисунок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1628775"/>
            <a:ext cx="24003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4" descr="C:\Users\Пользователь\Pictures\Рисунок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908050"/>
            <a:ext cx="2655887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4000496" y="5733256"/>
            <a:ext cx="4857784" cy="91045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Русская армия потеряла убитыми и ранеными 44 тыс. человек., наполеоновская – 58,5 тыс.</a:t>
            </a:r>
          </a:p>
        </p:txBody>
      </p:sp>
      <p:pic>
        <p:nvPicPr>
          <p:cNvPr id="9218" name="Picture 2" descr="C:\Users\Пользователь\Pictures\Рисунок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989138"/>
            <a:ext cx="5340350" cy="344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C:\Users\Пользователь\Pictures\Рисунок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1989138"/>
            <a:ext cx="5545137" cy="338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C:\Users\Пользователь\Pictures\Рисунок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1916113"/>
            <a:ext cx="57038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C:\Users\Пользователь\Pictures\Рисунок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350" y="1773238"/>
            <a:ext cx="6332538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3563888" y="836712"/>
            <a:ext cx="5229826" cy="151216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«</a:t>
            </a:r>
            <a:r>
              <a:rPr lang="ru-RU" b="1" i="1" dirty="0">
                <a:solidFill>
                  <a:schemeClr val="tx1"/>
                </a:solidFill>
              </a:rPr>
              <a:t>Из всех моих сражений самое ужасное то, которое я дал под Москвой. Французы показали себя достойными одержать победу, а русские стяжали право быть непобедимыми».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           			 Наполеон Бонапарт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692696"/>
            <a:ext cx="288032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Бородино</a:t>
            </a:r>
            <a:endParaRPr lang="ru-RU" sz="3600" dirty="0"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857356" y="476672"/>
            <a:ext cx="4730868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Совет в Филях</a:t>
            </a:r>
            <a:endParaRPr lang="ru-RU" sz="3600" dirty="0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43636" y="1428736"/>
            <a:ext cx="2714644" cy="50783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«С потерею Москвы не потеряна Россия.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Первою обязанностью поставляю сохранить армию и сблизиться с войсками, идущими к нам на подкрепление.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Самим </a:t>
            </a:r>
            <a:r>
              <a:rPr lang="ru-RU" dirty="0" err="1">
                <a:latin typeface="+mn-lt"/>
                <a:cs typeface="+mn-cs"/>
              </a:rPr>
              <a:t>уступлением</a:t>
            </a:r>
            <a:r>
              <a:rPr lang="ru-RU" dirty="0">
                <a:latin typeface="+mn-lt"/>
                <a:cs typeface="+mn-cs"/>
              </a:rPr>
              <a:t> Москвы мы подготовим гибель неприятелю.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Знаю, ответственность ляжет на меня. Но жертвую собою ради блага Отечества. Приказываю отступать».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М.И.Кутузов</a:t>
            </a: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250825" y="692150"/>
            <a:ext cx="1387475" cy="576263"/>
          </a:xfrm>
          <a:prstGeom prst="wedgeRectCallout">
            <a:avLst>
              <a:gd name="adj1" fmla="val 101733"/>
              <a:gd name="adj2" fmla="val 12089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1 сентября 1812 года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755651" y="5867400"/>
            <a:ext cx="4896470" cy="660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2 сентября русская армия вышла из Москвы. Французская армия вошла в город. </a:t>
            </a:r>
          </a:p>
        </p:txBody>
      </p:sp>
      <p:pic>
        <p:nvPicPr>
          <p:cNvPr id="14346" name="Picture 2" descr="C:\Users\Пользователь\Pictures\Рисунок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00213"/>
            <a:ext cx="5886450" cy="36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</TotalTime>
  <Words>954</Words>
  <Application>Microsoft Office PowerPoint</Application>
  <PresentationFormat>Экран (4:3)</PresentationFormat>
  <Paragraphs>177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Модульная</vt:lpstr>
      <vt:lpstr>Внешняя политика России в начале XIX века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Внешняя политика России в первой четверти XIX века</dc:title>
  <dc:creator>Евгений</dc:creator>
  <cp:lastModifiedBy>Евгений</cp:lastModifiedBy>
  <cp:revision>2</cp:revision>
  <dcterms:created xsi:type="dcterms:W3CDTF">2011-10-11T17:05:49Z</dcterms:created>
  <dcterms:modified xsi:type="dcterms:W3CDTF">2011-10-12T15:40:12Z</dcterms:modified>
</cp:coreProperties>
</file>